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61" r:id="rId4"/>
    <p:sldId id="263" r:id="rId5"/>
    <p:sldId id="273" r:id="rId6"/>
    <p:sldId id="272" r:id="rId7"/>
    <p:sldId id="285" r:id="rId8"/>
    <p:sldId id="289" r:id="rId9"/>
    <p:sldId id="288" r:id="rId10"/>
    <p:sldId id="296" r:id="rId11"/>
    <p:sldId id="297" r:id="rId12"/>
    <p:sldId id="269" r:id="rId13"/>
    <p:sldId id="283" r:id="rId14"/>
    <p:sldId id="290" r:id="rId15"/>
    <p:sldId id="266" r:id="rId16"/>
    <p:sldId id="294" r:id="rId17"/>
    <p:sldId id="284" r:id="rId18"/>
    <p:sldId id="29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45"/>
    <p:restoredTop sz="94649"/>
  </p:normalViewPr>
  <p:slideViewPr>
    <p:cSldViewPr snapToGrid="0">
      <p:cViewPr>
        <p:scale>
          <a:sx n="89" d="100"/>
          <a:sy n="89" d="100"/>
        </p:scale>
        <p:origin x="14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FAFBA8-5229-6847-B476-8FA7F290DD55}" type="datetimeFigureOut">
              <a:rPr lang="en-US" smtClean="0"/>
              <a:t>5/28/25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1BB47B-61F0-5741-BC4E-B1D36937E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245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can see both xG and Havertz xG are skewed so we take the log of both variables: xG distribution looks more normal but Havertz xG still has an unavoidable zero mass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BB47B-61F0-5741-BC4E-B1D36937EED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3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log-transformed both team and Havertz xG so the model treats a boost from 0.5 to 1.0 xG as more important than a small bump at the high end, and to keep large-xG matches from dominating the fit.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BB47B-61F0-5741-BC4E-B1D36937EED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50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Our Goal is to visualize how arsenals points change with xG and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BB47B-61F0-5741-BC4E-B1D36937EED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593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highlights does Havertz meaningfully improve the probability of winning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BB47B-61F0-5741-BC4E-B1D36937EED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458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Left: A bigger + value means the model accuracy weakens when not included in the tree Right: Higher Gini means the tree chooses these variables more </a:t>
            </a:r>
            <a:r>
              <a:rPr lang="en-US" dirty="0" err="1"/>
              <a:t>ofthen</a:t>
            </a:r>
            <a:r>
              <a:rPr lang="en-US" dirty="0"/>
              <a:t>: low value means its rarely used or doesn’t improve purity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BB47B-61F0-5741-BC4E-B1D36937EED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94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continuous curve whose total area equals 1, so the taller the curve at a given x-value, the greater the relative likelihood of seeing that value.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BB47B-61F0-5741-BC4E-B1D36937EED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02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699E-DE73-1ACC-43FB-1C71C2AAA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20CE84-84DA-76BD-3D8B-264B17D4A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651F4-82CB-9A9B-020D-19CCF08AD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0C08-B9FC-5BB5-FD29-873568FCC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2CDAC-5088-75BA-202E-CB784D74B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247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4EE26-843D-90B5-D084-34E76915A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E38D58-D256-BC1F-5B5F-0A224829E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58DFB-ED24-B7D5-9F85-5696EFA1F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1FF45-D77A-E54A-1B97-334627275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CF52E-F663-1D51-2B40-79B8E129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705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D6BA90-695D-E889-B36E-E228FBEA1D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DFD751-2608-5996-A238-78D94CC20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A2805-0258-329F-EADA-AF71C6A6E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21A9C-D160-5F25-D29A-E5BE2B499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ED303-BB24-ABCC-81D0-94CB53B5B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810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0EEEB-30DB-F12F-A110-97318FC3F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19FA5-2898-C6C2-AFE0-8E98A095B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0E073-FC88-515A-7782-31DE2161F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67626-F63E-B093-9D1F-23D61E7A4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BE55D-963B-B395-833C-FA26E1A3E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02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426FA-AE3F-925A-DC70-800B252F0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F00E2-DE63-B29B-CAA0-5F5917D3F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19D2E-E8B2-6B12-4CE0-459FC0260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09C6A-E01F-3BE2-3979-398C5EF70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4AF91-FEBB-FAEB-F39D-5E6DD1CBA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082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DE0FA-A54C-5568-6134-4F7C17D06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1CEB7-542C-7E17-3872-E531690F8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DDC377-E656-EE47-9579-E1314B9329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954BF6-5E2A-6E36-E008-561BFB0F8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9CB7F-CA82-B9DA-A8CE-99B7B958D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8AA63-9BF9-D580-1120-2522BCFEB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403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31011-9673-EDAD-3D39-C7FE2A450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47D9E-D6E1-4F4F-2479-48ECF1BCE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66BA4-19D4-B753-143A-BF43AA2A0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B2B5B-CE57-BF72-A0A5-1285AFDC99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E10F74-41CD-AA67-F7C5-2817CA902B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7EFE26-EBD7-4569-7648-9CB802CDA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5A7D08-98B0-8063-DA70-6FF53B3FB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2F8000-A02C-7160-3125-C38FDBBA8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86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2F100-EF9E-1BE1-72F5-E200C64CA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6478E-B7AD-02B8-772D-44E100C73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04736E-BE70-2836-D05E-896C3B85C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2F895-F582-C595-31C7-F152977C6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678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70271F-E751-9BFC-8E7C-987989759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16F0B6-9420-5BF6-9CEB-C45B92160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1163F-307A-BB7D-062D-468F5D4FB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69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7B251-68CD-727D-ED46-582B5292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BC2C4-372C-57B1-530A-FBBF0BEB1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8B5E32-DB8A-CD4F-4148-7B6DE857F4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95109D-0AAC-DAC6-0F1E-96653BE97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7103F-2694-BD6C-3AF4-3C85B840B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4EBB7-7F0E-B41A-BD82-0BBF3A78C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69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B4E9A-4963-91D9-E4D6-2BFE5E5B1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9D61CA-EF4F-AE3A-3459-3675F78B18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2F432C-D2E7-523A-26C5-461444E20F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556F58-54B7-72CE-BAA3-EA8464343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59E46-A4B0-021C-C97F-DB69E7C83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1604A-07D2-5806-43FE-A5D9B8C5B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46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42AF2B-93AC-5F47-CE55-95977BD92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02BED-3FC5-6844-3E89-76DFF1E42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D0675-1749-3A41-C7F6-B97FCC2EDF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F98033-0F10-B74C-A1B8-450EF50A35AA}" type="datetimeFigureOut">
              <a:rPr lang="en-US" smtClean="0"/>
              <a:t>5/27/25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4C101-D4BA-8750-1E82-045E06D9FB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7CE62-A17F-1C1B-5E16-86493EB82E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9F853B-D4C0-2140-854E-74F9DA35F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0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lage of a person with his hands on his face&#10;&#10;AI-generated content may be incorrect.">
            <a:extLst>
              <a:ext uri="{FF2B5EF4-FFF2-40B4-BE49-F238E27FC236}">
                <a16:creationId xmlns:a16="http://schemas.microsoft.com/office/drawing/2014/main" id="{963A67FC-BECE-B9F1-F177-40A0675A5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540" y="0"/>
            <a:ext cx="647494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97B46-F9E4-609D-2870-64DE5F9D6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74800"/>
            <a:ext cx="5370052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C00000"/>
                </a:solidFill>
              </a:rPr>
              <a:t>Havertz</a:t>
            </a:r>
            <a:r>
              <a:rPr lang="en-US" dirty="0"/>
              <a:t> Effect: How </a:t>
            </a:r>
            <a:r>
              <a:rPr lang="en-US" dirty="0">
                <a:solidFill>
                  <a:srgbClr val="C00000"/>
                </a:solidFill>
              </a:rPr>
              <a:t>Havertz</a:t>
            </a:r>
            <a:r>
              <a:rPr lang="en-US" dirty="0"/>
              <a:t> Shifts Arsenal’s Match Outcomes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7F63FE-F7C4-61BA-88FA-CF06EFFFF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886974" y="3990975"/>
            <a:ext cx="9144000" cy="1655762"/>
          </a:xfrm>
        </p:spPr>
        <p:txBody>
          <a:bodyPr/>
          <a:lstStyle/>
          <a:p>
            <a:r>
              <a:rPr lang="en-US" dirty="0"/>
              <a:t>By Matheus Grover</a:t>
            </a:r>
          </a:p>
        </p:txBody>
      </p:sp>
    </p:spTree>
    <p:extLst>
      <p:ext uri="{BB962C8B-B14F-4D97-AF65-F5344CB8AC3E}">
        <p14:creationId xmlns:p14="http://schemas.microsoft.com/office/powerpoint/2010/main" val="1698073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8" descr="A graph with red and yellow lines&#10;&#10;AI-generated content may be incorrect.">
            <a:extLst>
              <a:ext uri="{FF2B5EF4-FFF2-40B4-BE49-F238E27FC236}">
                <a16:creationId xmlns:a16="http://schemas.microsoft.com/office/drawing/2014/main" id="{3D4EFF14-150C-42D1-78E1-EF5387058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1814" y="29749"/>
            <a:ext cx="7660186" cy="426304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EA10B5B-2E5B-44C9-5841-448D083FC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562" y="-633032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Kernel Regression with C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43BB51A5-CAEE-74D2-AAAB-F60B86C724DF}"/>
              </a:ext>
            </a:extLst>
          </p:cNvPr>
          <p:cNvSpPr txBox="1">
            <a:spLocks/>
          </p:cNvSpPr>
          <p:nvPr/>
        </p:nvSpPr>
        <p:spPr>
          <a:xfrm>
            <a:off x="102689" y="1096239"/>
            <a:ext cx="3429000" cy="576176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/>
            <a:r>
              <a:rPr lang="en-US" sz="2000" dirty="0"/>
              <a:t>OLS/Linear Regression forces a straight line between our variables. Kernel Regression allows us to create a smooth curve to spot non-linear patterns</a:t>
            </a:r>
          </a:p>
          <a:p>
            <a:pPr marL="342900"/>
            <a:r>
              <a:rPr lang="en-US" sz="2000" dirty="0"/>
              <a:t>I ran two smoothers and visually compare the xG-&gt;Points relationship for games </a:t>
            </a:r>
            <a:r>
              <a:rPr lang="en-US" sz="2000" dirty="0">
                <a:solidFill>
                  <a:srgbClr val="FFC000"/>
                </a:solidFill>
              </a:rPr>
              <a:t>with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C00000"/>
                </a:solidFill>
              </a:rPr>
              <a:t>without</a:t>
            </a:r>
            <a:r>
              <a:rPr lang="en-US" sz="2000" dirty="0"/>
              <a:t> Havertz</a:t>
            </a:r>
          </a:p>
          <a:p>
            <a:pPr marL="342900"/>
            <a:r>
              <a:rPr lang="en-US" sz="2000" dirty="0"/>
              <a:t>Smoother implemented in C for speed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C67FAC-E4D4-1C16-2E2C-9525A7695C66}"/>
              </a:ext>
            </a:extLst>
          </p:cNvPr>
          <p:cNvSpPr txBox="1"/>
          <p:nvPr/>
        </p:nvSpPr>
        <p:spPr>
          <a:xfrm>
            <a:off x="4043363" y="4117531"/>
            <a:ext cx="78200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see </a:t>
            </a:r>
            <a:r>
              <a:rPr lang="en-US" dirty="0">
                <a:solidFill>
                  <a:srgbClr val="FFC000"/>
                </a:solidFill>
              </a:rPr>
              <a:t>with</a:t>
            </a:r>
            <a:r>
              <a:rPr lang="en-US" dirty="0"/>
              <a:t> Havertz points rise steadily with xG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Without</a:t>
            </a:r>
            <a:r>
              <a:rPr lang="en-US" dirty="0"/>
              <a:t> him we can see there is a very sharp drop after 2.3 xG which could imply that </a:t>
            </a:r>
            <a:r>
              <a:rPr lang="en-US" dirty="0">
                <a:solidFill>
                  <a:srgbClr val="C00000"/>
                </a:solidFill>
              </a:rPr>
              <a:t>without</a:t>
            </a:r>
            <a:r>
              <a:rPr lang="en-US" dirty="0"/>
              <a:t> him Arsenal generated good chances on goal but failed to convert them into wins.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Havertz appears to help convert the team xG into actual xG. </a:t>
            </a:r>
            <a:r>
              <a:rPr lang="en-US" dirty="0">
                <a:solidFill>
                  <a:srgbClr val="C00000"/>
                </a:solidFill>
              </a:rPr>
              <a:t>Without </a:t>
            </a:r>
            <a:r>
              <a:rPr lang="en-US" dirty="0"/>
              <a:t>him we could still create high xG just couldn’t win the game or score those goals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897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B3EDA-196A-59A6-A57C-844DA2D94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180974"/>
            <a:ext cx="10515600" cy="1325563"/>
          </a:xfrm>
        </p:spPr>
        <p:txBody>
          <a:bodyPr>
            <a:noAutofit/>
          </a:bodyPr>
          <a:lstStyle/>
          <a:p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When Arsenal create a similar xG tally, do they turn those chances into goals more effectively with Havertz on the pitch?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E87A-30D4-E64D-0564-9C09AF6C7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62" y="2325688"/>
            <a:ext cx="5491163" cy="4351338"/>
          </a:xfrm>
        </p:spPr>
        <p:txBody>
          <a:bodyPr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Joint Density of xG and GF in matches with and without Havertz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contour lines are regions of high match density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dots are actual matches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We saw how points vary with xG now we look at the joint distribution of xG and actual goals and Havertz presence</a:t>
            </a:r>
          </a:p>
          <a:p>
            <a:endParaRPr lang="en-US" dirty="0"/>
          </a:p>
        </p:txBody>
      </p:sp>
      <p:pic>
        <p:nvPicPr>
          <p:cNvPr id="4" name="Content Placeholder 8" descr="A screenshot of a graph&#10;&#10;AI-generated content may be incorrect.">
            <a:extLst>
              <a:ext uri="{FF2B5EF4-FFF2-40B4-BE49-F238E27FC236}">
                <a16:creationId xmlns:a16="http://schemas.microsoft.com/office/drawing/2014/main" id="{E1917260-DA8B-9918-3260-35DE06893A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956"/>
          <a:stretch/>
        </p:blipFill>
        <p:spPr>
          <a:xfrm>
            <a:off x="5995228" y="1328738"/>
            <a:ext cx="5515734" cy="466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466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A121C-2D51-7893-721F-3DE502CAF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191" y="0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Without</a:t>
            </a:r>
          </a:p>
        </p:txBody>
      </p:sp>
      <p:pic>
        <p:nvPicPr>
          <p:cNvPr id="9" name="Content Placeholder 8" descr="A red lines with yellow dots&#10;&#10;AI-generated content may be incorrect.">
            <a:extLst>
              <a:ext uri="{FF2B5EF4-FFF2-40B4-BE49-F238E27FC236}">
                <a16:creationId xmlns:a16="http://schemas.microsoft.com/office/drawing/2014/main" id="{1ECEA7AF-42A1-AF8C-6F18-294653AA1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801" r="4609" b="4232"/>
          <a:stretch/>
        </p:blipFill>
        <p:spPr>
          <a:xfrm>
            <a:off x="5457825" y="14285"/>
            <a:ext cx="6725790" cy="3543300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2353416-0987-0B0D-DF58-C372E7AE6663}"/>
              </a:ext>
            </a:extLst>
          </p:cNvPr>
          <p:cNvSpPr txBox="1"/>
          <p:nvPr/>
        </p:nvSpPr>
        <p:spPr>
          <a:xfrm>
            <a:off x="71000" y="837241"/>
            <a:ext cx="50754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-Without Havertz the cluster is capped around 3 goals and xG doesn’t go above 2.5</a:t>
            </a:r>
          </a:p>
          <a:p>
            <a:r>
              <a:rPr lang="en-US" dirty="0"/>
              <a:t>-There are fewer high goal matches for a given xG </a:t>
            </a:r>
          </a:p>
          <a:p>
            <a:endParaRPr lang="en-US" dirty="0"/>
          </a:p>
          <a:p>
            <a:r>
              <a:rPr lang="en-US" dirty="0"/>
              <a:t>*note there are fewer matches played without Havertz, so this isn’t conclusive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7F21537-1E93-FCB7-1ABC-A52F97E1C886}"/>
              </a:ext>
            </a:extLst>
          </p:cNvPr>
          <p:cNvSpPr txBox="1">
            <a:spLocks/>
          </p:cNvSpPr>
          <p:nvPr/>
        </p:nvSpPr>
        <p:spPr>
          <a:xfrm>
            <a:off x="8385" y="195154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FFC000"/>
                </a:solidFill>
              </a:rPr>
              <a:t>With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59B714-B178-8FDF-1064-EA7F1CE984FE}"/>
              </a:ext>
            </a:extLst>
          </p:cNvPr>
          <p:cNvSpPr txBox="1"/>
          <p:nvPr/>
        </p:nvSpPr>
        <p:spPr>
          <a:xfrm>
            <a:off x="71000" y="3231588"/>
            <a:ext cx="5295630" cy="36861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-With Havertz there is a greater density when xG is around 1/1.5 and the Goals are around 1-2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-However, there is a higher tail of 4 to 6 goals when the xG climbs, which shows there is higher ceiling outcomes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-My interpretation of this is that Havertz appearances coincides with a better conversion of xG into goals and a wider goal ceiling which we had already expected from our kernel regression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-TLDR: Havertz presence is associated with more efficient finishing and a higher upside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16" name="Content Placeholder 12" descr="A diagram of a graph&#10;&#10;AI-generated content may be incorrect.">
            <a:extLst>
              <a:ext uri="{FF2B5EF4-FFF2-40B4-BE49-F238E27FC236}">
                <a16:creationId xmlns:a16="http://schemas.microsoft.com/office/drawing/2014/main" id="{287B6EB7-8F52-39C9-20B1-A603A5E59C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6" t="5912" r="4841" b="4857"/>
          <a:stretch/>
        </p:blipFill>
        <p:spPr>
          <a:xfrm>
            <a:off x="5457823" y="3543301"/>
            <a:ext cx="6725791" cy="33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763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9EF5A-C56D-88FD-FDC8-795FF5746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5" y="-34925"/>
            <a:ext cx="10515600" cy="1325563"/>
          </a:xfrm>
        </p:spPr>
        <p:txBody>
          <a:bodyPr/>
          <a:lstStyle/>
          <a:p>
            <a:r>
              <a:rPr lang="en-US" b="1" dirty="0"/>
              <a:t>Logistic Regression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90282F-8393-090F-07AE-5D35B5A02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90638"/>
            <a:ext cx="4857750" cy="5567362"/>
          </a:xfrm>
        </p:spPr>
        <p:txBody>
          <a:bodyPr>
            <a:normAutofit/>
          </a:bodyPr>
          <a:lstStyle/>
          <a:p>
            <a:r>
              <a:rPr lang="en-US" sz="2000" dirty="0"/>
              <a:t>This is where we use our new binary variable win</a:t>
            </a:r>
          </a:p>
          <a:p>
            <a:r>
              <a:rPr lang="en-US" sz="2000" dirty="0"/>
              <a:t>Our Logit Model: </a:t>
            </a:r>
            <a:r>
              <a:rPr lang="en-US" sz="2000" dirty="0" err="1"/>
              <a:t>Win~xG</a:t>
            </a:r>
            <a:r>
              <a:rPr lang="en-US" sz="2000" dirty="0"/>
              <a:t> + HavertzPlayed for estimating how xG and Havertz shift the chance of winning</a:t>
            </a:r>
          </a:p>
          <a:p>
            <a:r>
              <a:rPr lang="en-US" sz="2000" dirty="0"/>
              <a:t>The coefficient on HavertzPlayed is 0.8589 and when exponentiated is an odds ratio of 2.36 which implies the odds of winning 2.4 times higher(p=0.07) with him and is significant at a 10% level </a:t>
            </a:r>
            <a:r>
              <a:rPr lang="en-US" sz="2000" u="sng" dirty="0"/>
              <a:t>(doubles the odds of Arsenal winning)</a:t>
            </a:r>
          </a:p>
          <a:p>
            <a:r>
              <a:rPr lang="en-US" sz="2000" dirty="0"/>
              <a:t>Then we take the fitted model and the original data, predict a number between 0 and 1 for each row to guess a P(win)</a:t>
            </a:r>
          </a:p>
          <a:p>
            <a:r>
              <a:rPr lang="en-US" sz="2000" dirty="0"/>
              <a:t>Points per match predicted prob for each game, LOESS smoothing</a:t>
            </a:r>
          </a:p>
        </p:txBody>
      </p:sp>
      <p:pic>
        <p:nvPicPr>
          <p:cNvPr id="15" name="Picture 14" descr="A graph with red and yellow lines&#10;&#10;AI-generated content may be incorrect.">
            <a:extLst>
              <a:ext uri="{FF2B5EF4-FFF2-40B4-BE49-F238E27FC236}">
                <a16:creationId xmlns:a16="http://schemas.microsoft.com/office/drawing/2014/main" id="{A69A160C-DBA7-2C62-3368-8FB8FDFF5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792" y="200025"/>
            <a:ext cx="7153275" cy="447124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D463EBD-3F04-8439-1BCB-44CF679B567B}"/>
              </a:ext>
            </a:extLst>
          </p:cNvPr>
          <p:cNvSpPr txBox="1"/>
          <p:nvPr/>
        </p:nvSpPr>
        <p:spPr>
          <a:xfrm>
            <a:off x="5014912" y="4671268"/>
            <a:ext cx="67770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-As team xG increases both with and without Havertz the odds of winning increases</a:t>
            </a:r>
          </a:p>
          <a:p>
            <a:r>
              <a:rPr lang="en-US" dirty="0"/>
              <a:t>-Gap between curves shows that for any team xG the win probability with Havertz is 10-15% higher</a:t>
            </a:r>
          </a:p>
          <a:p>
            <a:endParaRPr lang="en-US" dirty="0"/>
          </a:p>
          <a:p>
            <a:r>
              <a:rPr lang="en-US" dirty="0"/>
              <a:t>*Small no Havertz sample so this isn’t significant yet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979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59937-A318-F970-6210-65E6DA0E5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984" y="-48341"/>
            <a:ext cx="10515600" cy="1325563"/>
          </a:xfrm>
        </p:spPr>
        <p:txBody>
          <a:bodyPr/>
          <a:lstStyle/>
          <a:p>
            <a:r>
              <a:rPr lang="en-US" b="1" dirty="0"/>
              <a:t>Random Forests</a:t>
            </a:r>
          </a:p>
        </p:txBody>
      </p:sp>
      <p:pic>
        <p:nvPicPr>
          <p:cNvPr id="10" name="Content Placeholder 9" descr="A graph of different colored dots&#10;&#10;AI-generated content may be incorrect.">
            <a:extLst>
              <a:ext uri="{FF2B5EF4-FFF2-40B4-BE49-F238E27FC236}">
                <a16:creationId xmlns:a16="http://schemas.microsoft.com/office/drawing/2014/main" id="{91C9E3DF-00C3-50B5-D0D8-13AF78794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48237" y="0"/>
            <a:ext cx="7050779" cy="6386513"/>
          </a:xfr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4AD58F1-352C-1A90-D41C-9ADB6B4A2302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81841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11074936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596543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65BE038-6916-CDD8-4017-CEAB18EEF0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14543"/>
              </p:ext>
            </p:extLst>
          </p:nvPr>
        </p:nvGraphicFramePr>
        <p:xfrm>
          <a:off x="185046" y="914401"/>
          <a:ext cx="4938022" cy="5743574"/>
        </p:xfrm>
        <a:graphic>
          <a:graphicData uri="http://schemas.openxmlformats.org/drawingml/2006/table">
            <a:tbl>
              <a:tblPr/>
              <a:tblGrid>
                <a:gridCol w="4938022">
                  <a:extLst>
                    <a:ext uri="{9D8B030D-6E8A-4147-A177-3AD203B41FA5}">
                      <a16:colId xmlns:a16="http://schemas.microsoft.com/office/drawing/2014/main" val="3314731176"/>
                    </a:ext>
                  </a:extLst>
                </a:gridCol>
              </a:tblGrid>
              <a:tr h="5743574"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Which Havertz/possession/venue metrics matter most for predicting Win (1 or 0):</a:t>
                      </a:r>
                    </a:p>
                    <a:p>
                      <a:endParaRPr lang="en-US" sz="1800" i="0" dirty="0"/>
                    </a:p>
                    <a:p>
                      <a:r>
                        <a:rPr lang="en-US" sz="1800" b="1" i="0" dirty="0">
                          <a:solidFill>
                            <a:schemeClr val="accent6"/>
                          </a:solidFill>
                        </a:rPr>
                        <a:t>Random Forest:</a:t>
                      </a:r>
                    </a:p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-110 Matches and 500 trees</a:t>
                      </a:r>
                    </a:p>
                    <a:p>
                      <a:endParaRPr lang="en-US" sz="1800" i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-OOB error is 31% meaning our forest correctly predicts a win around 69% of the time.</a:t>
                      </a:r>
                    </a:p>
                    <a:p>
                      <a:endParaRPr lang="en-US" sz="1800" i="0" dirty="0"/>
                    </a:p>
                    <a:p>
                      <a:r>
                        <a:rPr lang="en-US" sz="1800" b="1" i="0" dirty="0">
                          <a:solidFill>
                            <a:schemeClr val="accent5"/>
                          </a:solidFill>
                        </a:rPr>
                        <a:t>Variable importance scores using RF:</a:t>
                      </a:r>
                    </a:p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-The further right the variable is the more important it is to predicting correctly</a:t>
                      </a:r>
                    </a:p>
                    <a:p>
                      <a:endParaRPr lang="en-US" sz="1800" i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-Havertz Goals increase win likelihood</a:t>
                      </a:r>
                    </a:p>
                    <a:p>
                      <a:endParaRPr lang="en-US" sz="1800" i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-Touches and Minutes mean more wins</a:t>
                      </a:r>
                    </a:p>
                    <a:p>
                      <a:endParaRPr lang="en-US" sz="1800" i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-Possession is very weak which is surprising</a:t>
                      </a:r>
                    </a:p>
                    <a:p>
                      <a:endParaRPr lang="en-US" sz="1800" i="1" dirty="0"/>
                    </a:p>
                    <a:p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411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7978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 descr="A graph showing a red and yellow box&#10;&#10;AI-generated content may be incorrect.">
            <a:extLst>
              <a:ext uri="{FF2B5EF4-FFF2-40B4-BE49-F238E27FC236}">
                <a16:creationId xmlns:a16="http://schemas.microsoft.com/office/drawing/2014/main" id="{92321F28-128E-75C5-27A0-5FD4E7212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5648" y="119062"/>
            <a:ext cx="6523847" cy="30543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9AA370-7202-3A91-B020-F1D59E808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6363"/>
            <a:ext cx="10515600" cy="1325563"/>
          </a:xfrm>
        </p:spPr>
        <p:txBody>
          <a:bodyPr/>
          <a:lstStyle/>
          <a:p>
            <a:r>
              <a:rPr lang="en-US" b="1" dirty="0"/>
              <a:t>Havertz Impact on Points:</a:t>
            </a:r>
          </a:p>
        </p:txBody>
      </p:sp>
      <p:pic>
        <p:nvPicPr>
          <p:cNvPr id="9" name="Content Placeholder 8" descr="A graph of match points&#10;&#10;AI-generated content may be incorrect.">
            <a:extLst>
              <a:ext uri="{FF2B5EF4-FFF2-40B4-BE49-F238E27FC236}">
                <a16:creationId xmlns:a16="http://schemas.microsoft.com/office/drawing/2014/main" id="{D2560372-E6D5-73D9-0913-B0D5FAB46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85481" y="3302122"/>
            <a:ext cx="5568915" cy="3436816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95C5402-4995-2C84-7FF2-FF5B4836C118}"/>
              </a:ext>
            </a:extLst>
          </p:cNvPr>
          <p:cNvSpPr txBox="1"/>
          <p:nvPr/>
        </p:nvSpPr>
        <p:spPr>
          <a:xfrm>
            <a:off x="437604" y="1106627"/>
            <a:ext cx="459126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Average Points per Match:</a:t>
            </a:r>
          </a:p>
          <a:p>
            <a:r>
              <a:rPr lang="en-US" dirty="0"/>
              <a:t>-With Havertz Arsenal averages </a:t>
            </a:r>
            <a:r>
              <a:rPr lang="en-US" dirty="0">
                <a:solidFill>
                  <a:schemeClr val="accent6"/>
                </a:solidFill>
              </a:rPr>
              <a:t>2.13</a:t>
            </a:r>
            <a:r>
              <a:rPr lang="en-US" dirty="0"/>
              <a:t> points per game</a:t>
            </a:r>
          </a:p>
          <a:p>
            <a:endParaRPr lang="en-US" dirty="0"/>
          </a:p>
          <a:p>
            <a:r>
              <a:rPr lang="en-US" dirty="0"/>
              <a:t>-Without Havertz Arsenal averages </a:t>
            </a:r>
            <a:r>
              <a:rPr lang="en-US" dirty="0">
                <a:solidFill>
                  <a:srgbClr val="C00000"/>
                </a:solidFill>
              </a:rPr>
              <a:t>1.65</a:t>
            </a:r>
            <a:r>
              <a:rPr lang="en-US" dirty="0"/>
              <a:t> points per game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Distribution of Match Points:</a:t>
            </a:r>
          </a:p>
          <a:p>
            <a:r>
              <a:rPr lang="en-US" dirty="0"/>
              <a:t>-Curve with Havertz skewed towards wins(3pts)</a:t>
            </a:r>
          </a:p>
          <a:p>
            <a:endParaRPr lang="en-US" dirty="0"/>
          </a:p>
          <a:p>
            <a:r>
              <a:rPr lang="en-US" dirty="0"/>
              <a:t>-Without him there's a much larger mass at 0-1 pts</a:t>
            </a:r>
          </a:p>
          <a:p>
            <a:endParaRPr lang="en-US" dirty="0"/>
          </a:p>
          <a:p>
            <a:r>
              <a:rPr lang="en-US" dirty="0"/>
              <a:t>-Fewer low point games when he plays</a:t>
            </a:r>
          </a:p>
          <a:p>
            <a:endParaRPr lang="en-US" dirty="0"/>
          </a:p>
          <a:p>
            <a:r>
              <a:rPr lang="en-US" dirty="0"/>
              <a:t>-Kai Havertz is associated with Arsenal winning more games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320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DA2A9-E752-24DB-7308-03D0A1F46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94384"/>
            <a:ext cx="10515600" cy="1325563"/>
          </a:xfrm>
        </p:spPr>
        <p:txBody>
          <a:bodyPr/>
          <a:lstStyle/>
          <a:p>
            <a:r>
              <a:rPr lang="en-US" b="1" dirty="0"/>
              <a:t>Projected Season Total:</a:t>
            </a:r>
          </a:p>
        </p:txBody>
      </p:sp>
      <p:pic>
        <p:nvPicPr>
          <p:cNvPr id="5" name="Content Placeholder 4" descr="A screenshot of a black and white table&#10;&#10;AI-generated content may be incorrect.">
            <a:extLst>
              <a:ext uri="{FF2B5EF4-FFF2-40B4-BE49-F238E27FC236}">
                <a16:creationId xmlns:a16="http://schemas.microsoft.com/office/drawing/2014/main" id="{57C5AEB1-E57F-D625-6D5E-D11F4FB00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7876" y="139064"/>
            <a:ext cx="5885661" cy="3429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9D07B9-D5B0-88A3-9424-3D7A0330CDC9}"/>
              </a:ext>
            </a:extLst>
          </p:cNvPr>
          <p:cNvSpPr txBox="1"/>
          <p:nvPr/>
        </p:nvSpPr>
        <p:spPr>
          <a:xfrm>
            <a:off x="225425" y="905232"/>
            <a:ext cx="462915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season Arsenal finished 2</a:t>
            </a:r>
            <a:r>
              <a:rPr lang="en-US" sz="2000" baseline="30000" dirty="0"/>
              <a:t>nd</a:t>
            </a:r>
            <a:r>
              <a:rPr lang="en-US" sz="2000" dirty="0"/>
              <a:t> with 74 points, Havertz missed 15 games where we earned 25 points. </a:t>
            </a:r>
          </a:p>
          <a:p>
            <a:endParaRPr lang="en-US" sz="2000" dirty="0"/>
          </a:p>
          <a:p>
            <a:r>
              <a:rPr lang="en-US" sz="2000" dirty="0"/>
              <a:t>Let’s take those games times  our point avg with Havertz: </a:t>
            </a:r>
          </a:p>
          <a:p>
            <a:r>
              <a:rPr lang="en-US" sz="2000" dirty="0"/>
              <a:t>15x2.13=31.95</a:t>
            </a:r>
          </a:p>
          <a:p>
            <a:endParaRPr lang="en-US" sz="2000" dirty="0"/>
          </a:p>
          <a:p>
            <a:r>
              <a:rPr lang="en-US" sz="2000" dirty="0"/>
              <a:t>74-25 = 49 -&gt; 49+31.95 = 81 points….still 2</a:t>
            </a:r>
            <a:r>
              <a:rPr lang="en-US" sz="2000" baseline="30000" dirty="0"/>
              <a:t>nd</a:t>
            </a:r>
            <a:r>
              <a:rPr lang="en-US" sz="2000" dirty="0"/>
              <a:t> place to Liverpool's 84 points.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68BBB7-39BA-65D3-8500-5CDE9AB5C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19137"/>
            <a:ext cx="2540000" cy="26388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BC208A-A55A-2D1D-6E8C-B7A3EA7B79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9856" y="3682999"/>
            <a:ext cx="2540000" cy="31750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AD0520-79C0-FC17-3C62-CE33C3AA59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4928" y="3683000"/>
            <a:ext cx="2540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31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135E-96A9-4443-6328-B24BF9204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3" y="0"/>
            <a:ext cx="11758612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Conclusion and Key takeaways across every method</a:t>
            </a:r>
            <a:endParaRPr lang="en-US" sz="40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7A5087D-5A32-622D-25F3-9A54BC9BD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86" y="1200150"/>
            <a:ext cx="11630025" cy="545782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b="1" dirty="0"/>
              <a:t>OLS: Linear baseline </a:t>
            </a:r>
            <a:endParaRPr lang="en-US" sz="2400" dirty="0"/>
          </a:p>
          <a:p>
            <a:pPr marL="457200" lvl="1" indent="0">
              <a:buNone/>
            </a:pPr>
            <a:r>
              <a:rPr lang="en-US" dirty="0"/>
              <a:t>-Team xG is the strongest linear driver of points. (</a:t>
            </a:r>
            <a:r>
              <a:rPr lang="en-US" dirty="0">
                <a:solidFill>
                  <a:schemeClr val="accent6"/>
                </a:solidFill>
              </a:rPr>
              <a:t>Positive and Very Significant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dirty="0"/>
              <a:t>-Havertz playing alone is </a:t>
            </a:r>
            <a:r>
              <a:rPr lang="en-US" dirty="0">
                <a:solidFill>
                  <a:srgbClr val="C00000"/>
                </a:solidFill>
              </a:rPr>
              <a:t>not significant</a:t>
            </a:r>
            <a:r>
              <a:rPr lang="en-US" dirty="0"/>
              <a:t> once we control for xG, minutes and venue.</a:t>
            </a:r>
          </a:p>
          <a:p>
            <a:pPr marL="0" indent="0">
              <a:buNone/>
            </a:pPr>
            <a:r>
              <a:rPr lang="en-US" sz="2400" b="1" dirty="0"/>
              <a:t>Kernel regression: Flexible fit </a:t>
            </a:r>
            <a:endParaRPr lang="en-US" sz="2400" dirty="0"/>
          </a:p>
          <a:p>
            <a:pPr marL="457200" lvl="1" indent="0">
              <a:buNone/>
            </a:pPr>
            <a:r>
              <a:rPr lang="en-US" dirty="0"/>
              <a:t>-With Havertz the xG -&gt; points curve keeps climbing; without him it stalls near 2.3 xG.</a:t>
            </a:r>
          </a:p>
          <a:p>
            <a:pPr marL="457200" lvl="1" indent="0">
              <a:buNone/>
            </a:pPr>
            <a:r>
              <a:rPr lang="en-US" dirty="0"/>
              <a:t>-Suggests he helps convert good chances into results.</a:t>
            </a:r>
          </a:p>
          <a:p>
            <a:pPr marL="0" indent="0">
              <a:buNone/>
            </a:pPr>
            <a:r>
              <a:rPr lang="en-US" sz="2400" b="1" dirty="0"/>
              <a:t>2-D KDE: Shot quality conversion </a:t>
            </a:r>
            <a:endParaRPr lang="en-US" sz="2400" dirty="0"/>
          </a:p>
          <a:p>
            <a:pPr marL="457200" lvl="1" indent="0">
              <a:buNone/>
            </a:pPr>
            <a:r>
              <a:rPr lang="en-US" dirty="0"/>
              <a:t>-Joint density of xG and goals shows a larger “high-goal, high-xG” tail when he plays.</a:t>
            </a:r>
          </a:p>
          <a:p>
            <a:pPr marL="457200" lvl="1" indent="0">
              <a:buNone/>
            </a:pPr>
            <a:r>
              <a:rPr lang="en-US" dirty="0"/>
              <a:t>-Ceiling on goals is lower in matches he misses.</a:t>
            </a:r>
          </a:p>
          <a:p>
            <a:pPr marL="0" indent="0">
              <a:buNone/>
            </a:pPr>
            <a:r>
              <a:rPr lang="en-US" sz="2400" b="1" dirty="0"/>
              <a:t>Logit: Match outcome likelihood </a:t>
            </a:r>
            <a:endParaRPr lang="en-US" sz="2400" dirty="0"/>
          </a:p>
          <a:p>
            <a:pPr marL="457200" lvl="1" indent="0">
              <a:buNone/>
            </a:pPr>
            <a:r>
              <a:rPr lang="en-US" dirty="0"/>
              <a:t>-Odds of winning are 2.4x higher with Havertz at any given team xG </a:t>
            </a:r>
            <a:r>
              <a:rPr lang="en-US" dirty="0">
                <a:solidFill>
                  <a:schemeClr val="accent6"/>
                </a:solidFill>
              </a:rPr>
              <a:t>(p = 0.07)</a:t>
            </a:r>
          </a:p>
          <a:p>
            <a:pPr marL="457200" lvl="1" indent="0">
              <a:buNone/>
            </a:pPr>
            <a:r>
              <a:rPr lang="en-US" dirty="0"/>
              <a:t>-Win probability gap is roughly 10–15 percentage points across the xG range.</a:t>
            </a:r>
          </a:p>
          <a:p>
            <a:pPr marL="0" indent="0">
              <a:buNone/>
            </a:pPr>
            <a:r>
              <a:rPr lang="en-US" sz="2400" b="1" dirty="0"/>
              <a:t>Random Forest: Non-linear interactions </a:t>
            </a:r>
            <a:endParaRPr lang="en-US" sz="2400" dirty="0"/>
          </a:p>
          <a:p>
            <a:pPr marL="457200" lvl="1" indent="0">
              <a:buNone/>
            </a:pPr>
            <a:r>
              <a:rPr lang="en-US" dirty="0"/>
              <a:t>-Havertz playing ranks as one of the top three predictors of points once non-linear splits are allowed.</a:t>
            </a:r>
          </a:p>
          <a:p>
            <a:pPr marL="0" indent="0">
              <a:buNone/>
            </a:pPr>
            <a:r>
              <a:rPr lang="en-US" sz="2400" b="1" dirty="0"/>
              <a:t>Bottom line:</a:t>
            </a:r>
            <a:endParaRPr lang="en-US" sz="2400" dirty="0"/>
          </a:p>
          <a:p>
            <a:pPr marL="0" indent="0">
              <a:buNone/>
            </a:pPr>
            <a:r>
              <a:rPr lang="en-US" sz="2400" u="sng" dirty="0"/>
              <a:t>Every model finds the same story: Kai Havertz does not just appear in winning line-ups, he associated with tilting xG into goals and goals into points.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693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80FC1-84AC-031E-8D30-8E181F88E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263" y="122238"/>
            <a:ext cx="10515600" cy="1325563"/>
          </a:xfrm>
        </p:spPr>
        <p:txBody>
          <a:bodyPr/>
          <a:lstStyle/>
          <a:p>
            <a:r>
              <a:rPr lang="en-US" b="1" dirty="0"/>
              <a:t>Limitations and future 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F733E-9F19-F659-36FE-7BB0AC21B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38277"/>
            <a:ext cx="590073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Data: </a:t>
            </a:r>
            <a:r>
              <a:rPr lang="en-US" sz="2000" dirty="0"/>
              <a:t>Sample without Havertz is small so maybe focus more on minutes/what minutes he played</a:t>
            </a:r>
          </a:p>
          <a:p>
            <a:pPr marL="0" indent="0">
              <a:buNone/>
            </a:pPr>
            <a:r>
              <a:rPr lang="en-US" sz="2000" b="1" dirty="0"/>
              <a:t>Need other context variables: </a:t>
            </a:r>
            <a:r>
              <a:rPr lang="en-US" sz="2000" dirty="0"/>
              <a:t>What position/other in similar positions, opponent strength, other players around $65 million</a:t>
            </a:r>
          </a:p>
          <a:p>
            <a:pPr marL="0" indent="0">
              <a:buNone/>
            </a:pPr>
            <a:r>
              <a:rPr lang="en-US" sz="2000" b="1" dirty="0"/>
              <a:t>xG limitation: </a:t>
            </a:r>
            <a:r>
              <a:rPr lang="en-US" sz="2000" dirty="0"/>
              <a:t>Relatively new idea and calculated by FBREF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Thank you!</a:t>
            </a:r>
          </a:p>
          <a:p>
            <a:endParaRPr lang="en-US" dirty="0"/>
          </a:p>
        </p:txBody>
      </p:sp>
      <p:pic>
        <p:nvPicPr>
          <p:cNvPr id="5" name="Picture 4" descr="A screenshot of a football game&#10;&#10;AI-generated content may be incorrect.">
            <a:extLst>
              <a:ext uri="{FF2B5EF4-FFF2-40B4-BE49-F238E27FC236}">
                <a16:creationId xmlns:a16="http://schemas.microsoft.com/office/drawing/2014/main" id="{A3E24040-1895-9421-0E92-3B3DAC15D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8014" y="736600"/>
            <a:ext cx="4710384" cy="588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40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57FDA6-454C-7C53-0BB3-74E899756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273" y="756666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b="1" dirty="0"/>
              <a:t>Why Kai Havertz?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BA6E922-F09D-9482-AB0B-C5013844F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707320"/>
          </a:xfrm>
        </p:spPr>
        <p:txBody>
          <a:bodyPr anchor="t">
            <a:normAutofit lnSpcReduction="10000"/>
          </a:bodyPr>
          <a:lstStyle/>
          <a:p>
            <a:r>
              <a:rPr lang="en-US" sz="2200" dirty="0"/>
              <a:t>Favorite Player</a:t>
            </a:r>
          </a:p>
          <a:p>
            <a:r>
              <a:rPr lang="en-US" sz="2200" dirty="0"/>
              <a:t>Signed recently (July 2023) for $65 Millions and paid the largest wages on the team</a:t>
            </a:r>
          </a:p>
          <a:p>
            <a:r>
              <a:rPr lang="en-US" sz="2200" dirty="0"/>
              <a:t>Debate on if he was worth the price or good enough for the team</a:t>
            </a:r>
          </a:p>
          <a:p>
            <a:r>
              <a:rPr lang="en-US" sz="2200" dirty="0"/>
              <a:t>Hated at first and still a very divisive player</a:t>
            </a:r>
          </a:p>
          <a:p>
            <a:r>
              <a:rPr lang="en-US" sz="2200" dirty="0"/>
              <a:t>First goal was 10 games into the season and took awhile to find his form</a:t>
            </a:r>
          </a:p>
          <a:p>
            <a:endParaRPr lang="en-US" sz="2200" dirty="0"/>
          </a:p>
        </p:txBody>
      </p:sp>
      <p:pic>
        <p:nvPicPr>
          <p:cNvPr id="8" name="Picture 7" descr="A graph of a goal&#10;&#10;AI-generated content may be incorrect.">
            <a:extLst>
              <a:ext uri="{FF2B5EF4-FFF2-40B4-BE49-F238E27FC236}">
                <a16:creationId xmlns:a16="http://schemas.microsoft.com/office/drawing/2014/main" id="{3CE2F0E1-5D37-5E67-73A5-0A8102891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087" y="142875"/>
            <a:ext cx="6757987" cy="671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251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041759-FEE2-7418-A465-16434EAB4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b="1" dirty="0"/>
              <a:t>The Data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73C91-62F4-14CC-9BD8-9E2C534F4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/>
              <a:t>All Data was scraped from FBREF</a:t>
            </a:r>
          </a:p>
          <a:p>
            <a:r>
              <a:rPr lang="en-US" sz="2200" dirty="0"/>
              <a:t>110 Matches played</a:t>
            </a:r>
          </a:p>
          <a:p>
            <a:r>
              <a:rPr lang="en-US" sz="2200" dirty="0"/>
              <a:t>Created 6 CSVs: 23/24 &amp; 24/25 </a:t>
            </a:r>
          </a:p>
          <a:p>
            <a:pPr marL="0" indent="0">
              <a:buNone/>
            </a:pPr>
            <a:r>
              <a:rPr lang="en-US" sz="2200" dirty="0"/>
              <a:t>	-Havertz Individual Stats</a:t>
            </a:r>
          </a:p>
          <a:p>
            <a:pPr marL="0" indent="0">
              <a:buNone/>
            </a:pPr>
            <a:r>
              <a:rPr lang="en-US" sz="2200" dirty="0"/>
              <a:t>	-Arsenal Team Stats</a:t>
            </a:r>
          </a:p>
          <a:p>
            <a:pPr marL="0" indent="0">
              <a:buNone/>
            </a:pPr>
            <a:r>
              <a:rPr lang="en-US" sz="2200" dirty="0"/>
              <a:t>	-Arsenal schedule</a:t>
            </a:r>
          </a:p>
          <a:p>
            <a:endParaRPr lang="en-US" sz="2200" dirty="0"/>
          </a:p>
        </p:txBody>
      </p:sp>
      <p:pic>
        <p:nvPicPr>
          <p:cNvPr id="7" name="Picture 6" descr="A table of numbers and a number&#10;&#10;AI-generated content may be incorrect.">
            <a:extLst>
              <a:ext uri="{FF2B5EF4-FFF2-40B4-BE49-F238E27FC236}">
                <a16:creationId xmlns:a16="http://schemas.microsoft.com/office/drawing/2014/main" id="{CE7B5130-88DB-8E6C-B660-9248424B4E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79" b="1"/>
          <a:stretch>
            <a:fillRect/>
          </a:stretch>
        </p:blipFill>
        <p:spPr>
          <a:xfrm>
            <a:off x="5449824" y="0"/>
            <a:ext cx="6742176" cy="665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992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0B88B-F706-ED37-1194-C46978DEF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Variables for Understanding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55DFA-55A9-FD2E-B753-84D7A538C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Expected Goals(xG):  </a:t>
            </a:r>
            <a:r>
              <a:rPr lang="en-US" sz="2000" dirty="0"/>
              <a:t>estimates the likelihood that a shot will result in a goal, based on factors like shot location, shot type, assist type, and defensive pressure. </a:t>
            </a:r>
          </a:p>
          <a:p>
            <a:pPr marL="0" indent="0">
              <a:buNone/>
            </a:pPr>
            <a:r>
              <a:rPr lang="en-US" sz="2000" dirty="0"/>
              <a:t>An xG value ranges from 0 to 1, where 1 means a goal is almost certain. It's used to assess the quality of chances and evaluate team or player performance beyond just goals scored.</a:t>
            </a:r>
          </a:p>
          <a:p>
            <a:pPr marL="0" indent="0">
              <a:buNone/>
            </a:pPr>
            <a:r>
              <a:rPr lang="en-US" sz="2000" b="1" dirty="0"/>
              <a:t>Points: </a:t>
            </a:r>
            <a:r>
              <a:rPr lang="en-US" sz="2000" dirty="0"/>
              <a:t>3 points for a win, 1 for a draw, 0 for a loss</a:t>
            </a:r>
          </a:p>
          <a:p>
            <a:pPr marL="0" indent="0">
              <a:buNone/>
            </a:pPr>
            <a:r>
              <a:rPr lang="en-US" sz="2000" b="1" dirty="0"/>
              <a:t>Win: </a:t>
            </a:r>
            <a:r>
              <a:rPr lang="en-US" sz="2000" dirty="0"/>
              <a:t>indicator 0 or 1  for a win</a:t>
            </a:r>
          </a:p>
          <a:p>
            <a:pPr marL="0" indent="0">
              <a:buNone/>
            </a:pPr>
            <a:r>
              <a:rPr lang="en-US" sz="2000" b="1" dirty="0"/>
              <a:t>HavertzPlayed: </a:t>
            </a:r>
            <a:r>
              <a:rPr lang="en-US" sz="2000" dirty="0"/>
              <a:t>indicator 0 or 1 for if he played</a:t>
            </a:r>
          </a:p>
          <a:p>
            <a:pPr marL="0" indent="0">
              <a:buNone/>
            </a:pPr>
            <a:r>
              <a:rPr lang="en-US" sz="2000" b="1" dirty="0"/>
              <a:t>Venue: </a:t>
            </a:r>
            <a:r>
              <a:rPr lang="en-US" sz="2000" dirty="0"/>
              <a:t>Home/Away/Neutral</a:t>
            </a:r>
          </a:p>
          <a:p>
            <a:pPr marL="0" indent="0">
              <a:buNone/>
            </a:pPr>
            <a:r>
              <a:rPr lang="en-US" sz="2000" b="1" dirty="0"/>
              <a:t>lnxG: </a:t>
            </a:r>
            <a:r>
              <a:rPr lang="en-US" sz="2000" dirty="0"/>
              <a:t>log of xG</a:t>
            </a:r>
          </a:p>
          <a:p>
            <a:pPr marL="0" indent="0">
              <a:buNone/>
            </a:pPr>
            <a:r>
              <a:rPr lang="en-US" sz="2000" b="1" dirty="0"/>
              <a:t>LnHav_xG: </a:t>
            </a:r>
            <a:r>
              <a:rPr lang="en-US" sz="2000" dirty="0"/>
              <a:t>log of Havertz xG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1200" dirty="0"/>
          </a:p>
          <a:p>
            <a:endParaRPr lang="en-US" sz="1200" dirty="0"/>
          </a:p>
          <a:p>
            <a:endParaRPr lang="en-US" dirty="0"/>
          </a:p>
          <a:p>
            <a:endParaRPr lang="en-US" sz="1200" dirty="0"/>
          </a:p>
        </p:txBody>
      </p:sp>
      <p:pic>
        <p:nvPicPr>
          <p:cNvPr id="15364" name="Picture 4" descr="Expected Goals Model | Dev Genius">
            <a:extLst>
              <a:ext uri="{FF2B5EF4-FFF2-40B4-BE49-F238E27FC236}">
                <a16:creationId xmlns:a16="http://schemas.microsoft.com/office/drawing/2014/main" id="{02A04D36-3A5E-F611-021D-9302482BD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9995" y="3429000"/>
            <a:ext cx="5012159" cy="2979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845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BB2E5-7696-E597-0F8A-565267CD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33655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Predictions on how Havertz shifts Arsenal’s match outcomes(points)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5883F-07FB-05BD-CAA1-62F567C9C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713" y="183991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 expect the points to be related to the following factors: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</a:rPr>
              <a:t>Positive</a:t>
            </a:r>
            <a:r>
              <a:rPr lang="en-US" dirty="0"/>
              <a:t> effect when </a:t>
            </a:r>
            <a:r>
              <a:rPr lang="en-US" b="1" dirty="0"/>
              <a:t>Havertz plays: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</a:rPr>
              <a:t>Positive</a:t>
            </a:r>
            <a:r>
              <a:rPr lang="en-US" dirty="0"/>
              <a:t> relationship with </a:t>
            </a:r>
            <a:r>
              <a:rPr lang="en-US" b="1" dirty="0"/>
              <a:t>Havertz’s individual expected goals</a:t>
            </a:r>
            <a:r>
              <a:rPr lang="en-US" dirty="0"/>
              <a:t>(lnHav_xG):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</a:rPr>
              <a:t>Positive</a:t>
            </a:r>
            <a:r>
              <a:rPr lang="en-US" dirty="0"/>
              <a:t> relationship with </a:t>
            </a:r>
            <a:r>
              <a:rPr lang="en-US" b="1" dirty="0"/>
              <a:t>team expected goals</a:t>
            </a:r>
            <a:r>
              <a:rPr lang="en-US" dirty="0"/>
              <a:t> (lnxG):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</a:rPr>
              <a:t>Positive</a:t>
            </a:r>
            <a:r>
              <a:rPr lang="en-US" dirty="0"/>
              <a:t> venue effect: </a:t>
            </a:r>
            <a:r>
              <a:rPr lang="en-US" b="1" dirty="0"/>
              <a:t>home</a:t>
            </a:r>
            <a:r>
              <a:rPr lang="en-US" dirty="0"/>
              <a:t> matches yield more points than away or neutral sites.</a:t>
            </a:r>
          </a:p>
          <a:p>
            <a:pPr marL="0" indent="0">
              <a:buNone/>
            </a:pPr>
            <a:r>
              <a:rPr lang="en-US" dirty="0"/>
              <a:t>Exploratory: the value of Havertz’s xG </a:t>
            </a:r>
            <a:r>
              <a:rPr lang="en-US" b="1" dirty="0">
                <a:solidFill>
                  <a:srgbClr val="C00000"/>
                </a:solidFill>
              </a:rPr>
              <a:t>diminishes</a:t>
            </a:r>
            <a:r>
              <a:rPr lang="en-US" dirty="0"/>
              <a:t> when team xG is already high (interaction term).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51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6323A-2562-C98A-8334-5C3620C1F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 descr="A group of colored bars&#10;&#10;AI-generated content may be incorrect.">
            <a:extLst>
              <a:ext uri="{FF2B5EF4-FFF2-40B4-BE49-F238E27FC236}">
                <a16:creationId xmlns:a16="http://schemas.microsoft.com/office/drawing/2014/main" id="{1E3E4A93-549F-C0AD-E93E-C85B48012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"/>
            <a:ext cx="11958637" cy="6857999"/>
          </a:xfrm>
        </p:spPr>
      </p:pic>
    </p:spTree>
    <p:extLst>
      <p:ext uri="{BB962C8B-B14F-4D97-AF65-F5344CB8AC3E}">
        <p14:creationId xmlns:p14="http://schemas.microsoft.com/office/powerpoint/2010/main" val="2524534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DAF4-F9DE-6B1B-B620-A46D1CE8C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07950"/>
            <a:ext cx="10515600" cy="1325563"/>
          </a:xfrm>
        </p:spPr>
        <p:txBody>
          <a:bodyPr/>
          <a:lstStyle/>
          <a:p>
            <a:r>
              <a:rPr lang="en-US" b="1" dirty="0"/>
              <a:t>Regression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35E61-9368-F439-2BC4-20E257BD8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539874"/>
            <a:ext cx="10991850" cy="48180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M0(Baseline):  </a:t>
            </a:r>
            <a:r>
              <a:rPr lang="en-US" dirty="0"/>
              <a:t>Points = </a:t>
            </a:r>
            <a:r>
              <a:rPr lang="el-GR" dirty="0"/>
              <a:t>β0 + β1·</a:t>
            </a:r>
            <a:r>
              <a:rPr lang="en-US" dirty="0">
                <a:solidFill>
                  <a:srgbClr val="002060"/>
                </a:solidFill>
              </a:rPr>
              <a:t>HavertzPlayed</a:t>
            </a:r>
            <a:r>
              <a:rPr lang="en-US" dirty="0"/>
              <a:t> + </a:t>
            </a:r>
            <a:r>
              <a:rPr lang="el-GR" dirty="0"/>
              <a:t>β2·</a:t>
            </a:r>
            <a:r>
              <a:rPr lang="en-US" dirty="0">
                <a:solidFill>
                  <a:schemeClr val="accent6"/>
                </a:solidFill>
              </a:rPr>
              <a:t>xG</a:t>
            </a:r>
            <a:r>
              <a:rPr lang="en-US" dirty="0"/>
              <a:t> + </a:t>
            </a:r>
            <a:r>
              <a:rPr lang="el-GR" dirty="0"/>
              <a:t>β3·</a:t>
            </a:r>
            <a:r>
              <a:rPr lang="en-US" dirty="0">
                <a:solidFill>
                  <a:schemeClr val="accent5"/>
                </a:solidFill>
              </a:rPr>
              <a:t>Venue</a:t>
            </a:r>
            <a:r>
              <a:rPr lang="en-US" dirty="0"/>
              <a:t> + </a:t>
            </a:r>
            <a:r>
              <a:rPr lang="el-GR" dirty="0"/>
              <a:t>β4·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Season</a:t>
            </a:r>
            <a:r>
              <a:rPr lang="en-US" dirty="0"/>
              <a:t> + </a:t>
            </a:r>
            <a:r>
              <a:rPr lang="el-GR" dirty="0">
                <a:solidFill>
                  <a:schemeClr val="accent2">
                    <a:lumMod val="75000"/>
                  </a:schemeClr>
                </a:solidFill>
              </a:rPr>
              <a:t>ε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l-GR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/>
              <a:t>Model clean(Minutes):  </a:t>
            </a:r>
            <a:r>
              <a:rPr lang="en-US" dirty="0"/>
              <a:t>Points = </a:t>
            </a:r>
            <a:r>
              <a:rPr lang="el-GR" dirty="0"/>
              <a:t>β0 + β1·</a:t>
            </a:r>
            <a:r>
              <a:rPr lang="en-US" dirty="0" err="1">
                <a:solidFill>
                  <a:schemeClr val="accent4"/>
                </a:solidFill>
              </a:rPr>
              <a:t>Hav_Min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+ </a:t>
            </a:r>
            <a:r>
              <a:rPr lang="el-GR" dirty="0"/>
              <a:t>β2·</a:t>
            </a:r>
            <a:r>
              <a:rPr lang="en-US" dirty="0">
                <a:solidFill>
                  <a:schemeClr val="accent6"/>
                </a:solidFill>
              </a:rPr>
              <a:t>xG</a:t>
            </a:r>
            <a:r>
              <a:rPr lang="en-US" dirty="0"/>
              <a:t> + </a:t>
            </a:r>
            <a:r>
              <a:rPr lang="el-GR" dirty="0"/>
              <a:t>β3·</a:t>
            </a:r>
            <a:r>
              <a:rPr lang="en-US" dirty="0">
                <a:solidFill>
                  <a:schemeClr val="accent5"/>
                </a:solidFill>
              </a:rPr>
              <a:t>Venue</a:t>
            </a:r>
            <a:r>
              <a:rPr lang="en-US" dirty="0"/>
              <a:t> + </a:t>
            </a:r>
            <a:r>
              <a:rPr lang="el-GR" dirty="0"/>
              <a:t>β4·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Season</a:t>
            </a:r>
            <a:r>
              <a:rPr lang="en-US" dirty="0"/>
              <a:t> + </a:t>
            </a:r>
            <a:r>
              <a:rPr lang="el-GR" dirty="0">
                <a:solidFill>
                  <a:schemeClr val="accent2">
                    <a:lumMod val="75000"/>
                  </a:schemeClr>
                </a:solidFill>
              </a:rPr>
              <a:t>ε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l-GR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/>
              <a:t>Model 1(Logged):  </a:t>
            </a:r>
            <a:r>
              <a:rPr lang="en-US" dirty="0"/>
              <a:t>Points = </a:t>
            </a:r>
            <a:r>
              <a:rPr lang="el-GR" dirty="0"/>
              <a:t>β0 + β1·</a:t>
            </a:r>
            <a:r>
              <a:rPr lang="en-US" dirty="0" err="1">
                <a:solidFill>
                  <a:schemeClr val="accent4"/>
                </a:solidFill>
              </a:rPr>
              <a:t>Hav_Min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+ </a:t>
            </a:r>
            <a:r>
              <a:rPr lang="el-GR" dirty="0"/>
              <a:t>β2·</a:t>
            </a:r>
            <a:r>
              <a:rPr lang="en-US" dirty="0">
                <a:solidFill>
                  <a:srgbClr val="FF0000"/>
                </a:solidFill>
              </a:rPr>
              <a:t>ln(1+xG) </a:t>
            </a:r>
            <a:r>
              <a:rPr lang="en-US" dirty="0"/>
              <a:t>+ </a:t>
            </a:r>
            <a:r>
              <a:rPr lang="el-GR" dirty="0"/>
              <a:t>β3·</a:t>
            </a:r>
            <a:r>
              <a:rPr lang="en-US" dirty="0">
                <a:solidFill>
                  <a:srgbClr val="FFC000"/>
                </a:solidFill>
              </a:rPr>
              <a:t>ln(1+Hav_xG) </a:t>
            </a:r>
            <a:r>
              <a:rPr lang="en-US" dirty="0"/>
              <a:t>+ </a:t>
            </a:r>
            <a:r>
              <a:rPr lang="el-GR" dirty="0"/>
              <a:t>β4·</a:t>
            </a:r>
            <a:r>
              <a:rPr lang="en-US" dirty="0">
                <a:solidFill>
                  <a:schemeClr val="accent5"/>
                </a:solidFill>
              </a:rPr>
              <a:t>Venue</a:t>
            </a:r>
            <a:r>
              <a:rPr lang="en-US" dirty="0"/>
              <a:t> + </a:t>
            </a:r>
            <a:r>
              <a:rPr lang="el-GR" dirty="0">
                <a:solidFill>
                  <a:schemeClr val="accent2">
                    <a:lumMod val="75000"/>
                  </a:schemeClr>
                </a:solidFill>
              </a:rPr>
              <a:t>ε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/>
              <a:t>Model Int(Interaction): </a:t>
            </a:r>
            <a:r>
              <a:rPr lang="en-US" dirty="0"/>
              <a:t>Points = </a:t>
            </a:r>
            <a:r>
              <a:rPr lang="el-GR" dirty="0"/>
              <a:t>β0 + β1·</a:t>
            </a:r>
            <a:r>
              <a:rPr lang="en-US" dirty="0" err="1">
                <a:solidFill>
                  <a:schemeClr val="accent4"/>
                </a:solidFill>
              </a:rPr>
              <a:t>Hav_Min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+ </a:t>
            </a:r>
            <a:r>
              <a:rPr lang="el-GR" dirty="0"/>
              <a:t>β2·</a:t>
            </a:r>
            <a:r>
              <a:rPr lang="en-US" dirty="0">
                <a:solidFill>
                  <a:srgbClr val="FF0000"/>
                </a:solidFill>
              </a:rPr>
              <a:t>ln(1+xG) </a:t>
            </a:r>
            <a:r>
              <a:rPr lang="en-US" dirty="0"/>
              <a:t>*</a:t>
            </a:r>
            <a:r>
              <a:rPr lang="el-GR" dirty="0"/>
              <a:t>β3·</a:t>
            </a:r>
            <a:r>
              <a:rPr lang="en-US" dirty="0">
                <a:solidFill>
                  <a:srgbClr val="FFC000"/>
                </a:solidFill>
              </a:rPr>
              <a:t>ln(1+Hav_xG) </a:t>
            </a:r>
            <a:r>
              <a:rPr lang="en-US" dirty="0"/>
              <a:t>+ </a:t>
            </a:r>
            <a:r>
              <a:rPr lang="el-GR" dirty="0"/>
              <a:t>β4·</a:t>
            </a:r>
            <a:r>
              <a:rPr lang="en-US" dirty="0">
                <a:solidFill>
                  <a:schemeClr val="accent5"/>
                </a:solidFill>
              </a:rPr>
              <a:t>Venue</a:t>
            </a:r>
            <a:r>
              <a:rPr lang="en-US" dirty="0"/>
              <a:t> +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Season</a:t>
            </a:r>
            <a:r>
              <a:rPr lang="en-US" dirty="0"/>
              <a:t> + </a:t>
            </a:r>
            <a:r>
              <a:rPr lang="el-GR" dirty="0">
                <a:solidFill>
                  <a:schemeClr val="accent2">
                    <a:lumMod val="75000"/>
                  </a:schemeClr>
                </a:solidFill>
              </a:rPr>
              <a:t>ε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l-GR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407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90C87-3549-FBC7-2FAB-1F66256E5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36B00-AAF4-EEC4-B1B7-8BD5FAB45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Predictions: </a:t>
            </a:r>
            <a:r>
              <a:rPr lang="en-US" b="1" i="1" dirty="0"/>
              <a:t>Points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CE3DA-8653-B185-EADD-ED789A1F0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4438"/>
            <a:ext cx="11772900" cy="564356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Positive</a:t>
            </a:r>
            <a:r>
              <a:rPr lang="en-US" dirty="0"/>
              <a:t> effect when </a:t>
            </a:r>
            <a:r>
              <a:rPr lang="en-US" b="1" dirty="0"/>
              <a:t>Havertz plays: </a:t>
            </a:r>
            <a:r>
              <a:rPr lang="en-US" b="1" dirty="0">
                <a:solidFill>
                  <a:srgbClr val="FF0000"/>
                </a:solidFill>
              </a:rPr>
              <a:t>No clear positive effect</a:t>
            </a:r>
          </a:p>
          <a:p>
            <a:pPr marL="0" indent="0">
              <a:buNone/>
            </a:pPr>
            <a:r>
              <a:rPr lang="en-US" dirty="0"/>
              <a:t>	M0: </a:t>
            </a:r>
            <a:r>
              <a:rPr lang="en-US" dirty="0">
                <a:solidFill>
                  <a:schemeClr val="accent6"/>
                </a:solidFill>
              </a:rPr>
              <a:t>0.44, </a:t>
            </a:r>
            <a:r>
              <a:rPr lang="en-US" dirty="0">
                <a:solidFill>
                  <a:srgbClr val="FF0000"/>
                </a:solidFill>
              </a:rPr>
              <a:t>Not Significant(P=0.16) </a:t>
            </a:r>
            <a:r>
              <a:rPr lang="en-US" dirty="0"/>
              <a:t>MC: Almost 0, </a:t>
            </a:r>
            <a:r>
              <a:rPr lang="en-US" dirty="0">
                <a:solidFill>
                  <a:srgbClr val="FF0000"/>
                </a:solidFill>
              </a:rPr>
              <a:t>Not Significant(P=0.75) </a:t>
            </a:r>
            <a:r>
              <a:rPr lang="en-US" dirty="0"/>
              <a:t>M1: </a:t>
            </a:r>
            <a:r>
              <a:rPr lang="en-US" dirty="0">
                <a:solidFill>
                  <a:srgbClr val="FF0000"/>
                </a:solidFill>
              </a:rPr>
              <a:t>-0.012, Not Significant(P=0.13)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Positive</a:t>
            </a:r>
            <a:r>
              <a:rPr lang="en-US" dirty="0"/>
              <a:t> relationship with </a:t>
            </a:r>
            <a:r>
              <a:rPr lang="en-US" b="1" dirty="0"/>
              <a:t>Havertz’s individual expected goals: </a:t>
            </a:r>
            <a:r>
              <a:rPr lang="en-US" b="1" dirty="0">
                <a:solidFill>
                  <a:srgbClr val="FF0000"/>
                </a:solidFill>
              </a:rPr>
              <a:t>No clear positive effect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M1: </a:t>
            </a:r>
            <a:r>
              <a:rPr lang="en-US" dirty="0">
                <a:solidFill>
                  <a:schemeClr val="accent6"/>
                </a:solidFill>
              </a:rPr>
              <a:t>0.624, </a:t>
            </a:r>
            <a:r>
              <a:rPr lang="en-US" dirty="0">
                <a:solidFill>
                  <a:srgbClr val="FF0000"/>
                </a:solidFill>
              </a:rPr>
              <a:t>Not Significant(P=0.32) </a:t>
            </a:r>
            <a:r>
              <a:rPr lang="en-US" dirty="0"/>
              <a:t>Mint: 4.12, Significant(P=0.058)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Positive</a:t>
            </a:r>
            <a:r>
              <a:rPr lang="en-US" dirty="0"/>
              <a:t> relationship with </a:t>
            </a:r>
            <a:r>
              <a:rPr lang="en-US" b="1" dirty="0"/>
              <a:t>team expected goals: </a:t>
            </a:r>
            <a:r>
              <a:rPr lang="en-US" b="1" dirty="0">
                <a:solidFill>
                  <a:schemeClr val="accent6"/>
                </a:solidFill>
              </a:rPr>
              <a:t>clear positive effect </a:t>
            </a:r>
          </a:p>
          <a:p>
            <a:pPr marL="0" indent="0">
              <a:buNone/>
            </a:pPr>
            <a:r>
              <a:rPr lang="en-US" dirty="0"/>
              <a:t>	M0: </a:t>
            </a:r>
            <a:r>
              <a:rPr lang="en-US" dirty="0">
                <a:solidFill>
                  <a:schemeClr val="accent6"/>
                </a:solidFill>
              </a:rPr>
              <a:t>0.38 , Significant(P=0.004) </a:t>
            </a:r>
            <a:r>
              <a:rPr lang="en-US" dirty="0"/>
              <a:t>MC: </a:t>
            </a:r>
            <a:r>
              <a:rPr lang="en-US" dirty="0">
                <a:solidFill>
                  <a:schemeClr val="accent6"/>
                </a:solidFill>
              </a:rPr>
              <a:t>0.39, Significant(P=0.003) </a:t>
            </a:r>
            <a:r>
              <a:rPr lang="en-US" dirty="0"/>
              <a:t>M1: </a:t>
            </a:r>
            <a:r>
              <a:rPr lang="en-US" dirty="0">
                <a:solidFill>
                  <a:schemeClr val="accent6"/>
                </a:solidFill>
              </a:rPr>
              <a:t>0.89, Significant(P=0.045) </a:t>
            </a:r>
            <a:r>
              <a:rPr lang="en-US" dirty="0"/>
              <a:t>Mint: </a:t>
            </a:r>
            <a:r>
              <a:rPr lang="en-US" dirty="0">
                <a:solidFill>
                  <a:schemeClr val="accent6"/>
                </a:solidFill>
              </a:rPr>
              <a:t>1.39 Significant(0.011)</a:t>
            </a:r>
          </a:p>
          <a:p>
            <a:pPr>
              <a:buFont typeface="+mj-lt"/>
              <a:buAutoNum type="arabicPeriod"/>
            </a:pPr>
            <a:endParaRPr lang="en-US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US" b="1" dirty="0"/>
              <a:t>Positive</a:t>
            </a:r>
            <a:r>
              <a:rPr lang="en-US" dirty="0"/>
              <a:t> venue effect: </a:t>
            </a:r>
            <a:r>
              <a:rPr lang="en-US" b="1" dirty="0"/>
              <a:t>home</a:t>
            </a:r>
            <a:r>
              <a:rPr lang="en-US" dirty="0"/>
              <a:t> matches yield more points than away or neutral sites: </a:t>
            </a:r>
            <a:r>
              <a:rPr lang="en-US" b="1" dirty="0">
                <a:solidFill>
                  <a:srgbClr val="FF0000"/>
                </a:solidFill>
              </a:rPr>
              <a:t>No clear positive effect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Home Games </a:t>
            </a:r>
            <a:r>
              <a:rPr lang="en-US" dirty="0">
                <a:solidFill>
                  <a:schemeClr val="accent6"/>
                </a:solidFill>
              </a:rPr>
              <a:t>positive</a:t>
            </a:r>
            <a:r>
              <a:rPr lang="en-US" dirty="0"/>
              <a:t> in all models but </a:t>
            </a:r>
            <a:r>
              <a:rPr lang="en-US" dirty="0">
                <a:solidFill>
                  <a:srgbClr val="FF0000"/>
                </a:solidFill>
              </a:rPr>
              <a:t>p = 0.26–0.16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Exploratory: the marginal value of Havertz’s xG </a:t>
            </a:r>
            <a:r>
              <a:rPr lang="en-US" b="1" dirty="0">
                <a:solidFill>
                  <a:srgbClr val="FF0000"/>
                </a:solidFill>
              </a:rPr>
              <a:t>diminishes</a:t>
            </a:r>
            <a:r>
              <a:rPr lang="en-US" dirty="0"/>
              <a:t> when team xG is already high (interaction term): </a:t>
            </a:r>
            <a:r>
              <a:rPr lang="en-US" b="1" dirty="0">
                <a:solidFill>
                  <a:schemeClr val="accent6"/>
                </a:solidFill>
              </a:rPr>
              <a:t>TRUE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M_int</a:t>
            </a:r>
            <a:r>
              <a:rPr lang="en-US" dirty="0"/>
              <a:t>: ln xG × ln </a:t>
            </a:r>
            <a:r>
              <a:rPr lang="en-US" dirty="0" err="1"/>
              <a:t>Hav_xG</a:t>
            </a:r>
            <a:r>
              <a:rPr lang="en-US" dirty="0"/>
              <a:t> = </a:t>
            </a:r>
            <a:r>
              <a:rPr lang="en-US" b="1" dirty="0">
                <a:solidFill>
                  <a:srgbClr val="FF0000"/>
                </a:solidFill>
              </a:rPr>
              <a:t>-2.71</a:t>
            </a:r>
            <a:r>
              <a:rPr lang="en-US" dirty="0">
                <a:solidFill>
                  <a:srgbClr val="FF0000"/>
                </a:solidFill>
              </a:rPr>
              <a:t> </a:t>
            </a:r>
            <a:r>
              <a:rPr lang="en-US" i="1" dirty="0">
                <a:solidFill>
                  <a:schemeClr val="accent6"/>
                </a:solidFill>
              </a:rPr>
              <a:t>p = 0.096</a:t>
            </a:r>
            <a:r>
              <a:rPr lang="en-US" i="1" dirty="0"/>
              <a:t> </a:t>
            </a:r>
          </a:p>
          <a:p>
            <a:pPr marL="0" indent="0">
              <a:buNone/>
            </a:pPr>
            <a:r>
              <a:rPr lang="en-US" dirty="0"/>
              <a:t>This interaction model suggests Havertz’s personal xG converts to points most efficiently in low-xG games, and a bit less when the team is already creating plenty of chances.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466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F530D9-9B15-4E99-CE1F-589265B84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Linear Regression Graph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38385F-434A-50EE-30DC-5F3924E6596E}"/>
              </a:ext>
            </a:extLst>
          </p:cNvPr>
          <p:cNvSpPr txBox="1"/>
          <p:nvPr/>
        </p:nvSpPr>
        <p:spPr>
          <a:xfrm>
            <a:off x="630936" y="2660904"/>
            <a:ext cx="4818888" cy="41788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Here are the four regression models plotted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Its clear do none of these OLS curves can bend to capture potential plateaus, spikes or thresholds in how xG translates to points.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Next step:</a:t>
            </a:r>
            <a:r>
              <a:rPr lang="en-US" sz="2000" dirty="0"/>
              <a:t> We need a more flexible fit. In the next slide we’ll use a kernel regression.</a:t>
            </a:r>
            <a:endParaRPr lang="en-US" sz="15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500" dirty="0"/>
          </a:p>
        </p:txBody>
      </p:sp>
      <p:pic>
        <p:nvPicPr>
          <p:cNvPr id="9" name="Content Placeholder 8" descr="A graph of lines with text&#10;&#10;AI-generated content may be incorrect.">
            <a:extLst>
              <a:ext uri="{FF2B5EF4-FFF2-40B4-BE49-F238E27FC236}">
                <a16:creationId xmlns:a16="http://schemas.microsoft.com/office/drawing/2014/main" id="{8C9AA677-7445-952C-8C29-E72A741728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6441" r="4439" b="3048"/>
          <a:stretch/>
        </p:blipFill>
        <p:spPr>
          <a:xfrm>
            <a:off x="5430380" y="839343"/>
            <a:ext cx="6755139" cy="517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154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1606</TotalTime>
  <Words>1888</Words>
  <Application>Microsoft Macintosh PowerPoint</Application>
  <PresentationFormat>Widescreen</PresentationFormat>
  <Paragraphs>173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The Havertz Effect: How Havertz Shifts Arsenal’s Match Outcomes</vt:lpstr>
      <vt:lpstr>Why Kai Havertz?</vt:lpstr>
      <vt:lpstr>The Data</vt:lpstr>
      <vt:lpstr>Key Variables for Understanding </vt:lpstr>
      <vt:lpstr>Predictions on how Havertz shifts Arsenal’s match outcomes(points) </vt:lpstr>
      <vt:lpstr>PowerPoint Presentation</vt:lpstr>
      <vt:lpstr>Regression Models</vt:lpstr>
      <vt:lpstr>Predictions: Points </vt:lpstr>
      <vt:lpstr>Linear Regression Graph</vt:lpstr>
      <vt:lpstr>Kernel Regression with C</vt:lpstr>
      <vt:lpstr>When Arsenal create a similar xG tally, do they turn those chances into goals more effectively with Havertz on the pitch?</vt:lpstr>
      <vt:lpstr>Without</vt:lpstr>
      <vt:lpstr>Logistic Regression</vt:lpstr>
      <vt:lpstr>Random Forests</vt:lpstr>
      <vt:lpstr>Havertz Impact on Points:</vt:lpstr>
      <vt:lpstr>Projected Season Total:</vt:lpstr>
      <vt:lpstr>Conclusion and Key takeaways across every method</vt:lpstr>
      <vt:lpstr>Limitations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Matheus Grover</dc:creator>
  <cp:lastModifiedBy>Matheus Grover</cp:lastModifiedBy>
  <cp:revision>15</cp:revision>
  <dcterms:created xsi:type="dcterms:W3CDTF">2025-05-28T01:54:03Z</dcterms:created>
  <dcterms:modified xsi:type="dcterms:W3CDTF">2025-05-29T04:40:45Z</dcterms:modified>
</cp:coreProperties>
</file>

<file path=docProps/thumbnail.jpeg>
</file>